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8" r:id="rId3"/>
    <p:sldId id="26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4" r:id="rId21"/>
    <p:sldId id="276" r:id="rId22"/>
    <p:sldId id="279" r:id="rId23"/>
    <p:sldId id="281" r:id="rId24"/>
    <p:sldId id="282" r:id="rId25"/>
    <p:sldId id="277" r:id="rId26"/>
    <p:sldId id="283" r:id="rId27"/>
    <p:sldId id="285" r:id="rId28"/>
  </p:sldIdLst>
  <p:sldSz cx="12188825" cy="6858000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6182" autoAdjust="0"/>
  </p:normalViewPr>
  <p:slideViewPr>
    <p:cSldViewPr showGuides="1">
      <p:cViewPr varScale="1">
        <p:scale>
          <a:sx n="86" d="100"/>
          <a:sy n="86" d="100"/>
        </p:scale>
        <p:origin x="562" y="82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5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0E0B11-E3A0-4304-A4EC-A3766DD0642F}" type="datetime1">
              <a:rPr lang="ru-RU" smtClean="0">
                <a:solidFill>
                  <a:schemeClr val="tx2"/>
                </a:solidFill>
              </a:rPr>
              <a:t>16.09.2022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ru-RU" smtClean="0">
                <a:solidFill>
                  <a:schemeClr val="tx2"/>
                </a:solidFill>
              </a:rPr>
              <a:t>‹#›</a:t>
            </a:fld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CF462843-E7CE-401F-9168-3C20624DE446}" type="datetime1">
              <a:rPr lang="ru-RU" smtClean="0"/>
              <a:t>16.09.2022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B8796F01-7154-41E0-B48B-A692175753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928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ru-RU" smtClean="0"/>
              <a:pPr rtl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835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80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390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45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209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700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ru-RU" smtClean="0"/>
              <a:pPr rt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559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74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88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Рисунок 8" descr="Стопка книг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Прямоугольник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C574C-536D-4DE3-BD10-3D2A199E5CD9}" type="datetime1">
              <a:rPr lang="ru-RU" smtClean="0"/>
              <a:t>16.09.2022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83F760-6652-4256-908E-C00B0CA440FC}" type="datetime1">
              <a:rPr lang="ru-RU" smtClean="0"/>
              <a:t>16.09.2022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5FD70F-EF10-4D53-B267-3A19CB626907}" type="datetime1">
              <a:rPr lang="ru-RU" smtClean="0"/>
              <a:t>16.09.2022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89DF3-AFCA-401A-984F-C85AC9C8F5C0}" type="datetime1">
              <a:rPr lang="ru-RU" smtClean="0"/>
              <a:t>16.09.2022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b="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Рисунок 4" descr="Стопка книг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2088DB-569F-4C5D-B4BF-8D34D68A7393}" type="datetime1">
              <a:rPr lang="ru-RU" smtClean="0"/>
              <a:t>16.09.2022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8" rtl="0"/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D495BF-7993-49D5-8C3E-E750B6467882}" type="datetime1">
              <a:rPr lang="ru-RU" smtClean="0"/>
              <a:t>16.09.2022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18B9A3-DD14-42AB-A2E2-59C6467DA4D2}" type="datetime1">
              <a:rPr lang="ru-RU" smtClean="0"/>
              <a:t>16.09.2022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D01B28-59BC-492B-AE61-0E70B4C0C9C4}" type="datetime1">
              <a:rPr lang="ru-RU" smtClean="0"/>
              <a:t>16.09.2022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7F12C3-8F71-435E-8B81-53CF2652410C}" type="datetime1">
              <a:rPr lang="ru-RU" smtClean="0"/>
              <a:t>16.09.2022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62328C-59BB-4D16-9D0C-F57142FCB39B}" type="datetime1">
              <a:rPr lang="ru-RU" smtClean="0"/>
              <a:t>16.09.2022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D9CB10-B8B2-4E9D-B62A-BC67BE73F234}" type="datetime1">
              <a:rPr lang="ru-RU" smtClean="0"/>
              <a:t>16.09.2022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9E55EFC2-A67F-4B8E-96D0-44B98048C5F9}" type="datetime1">
              <a:rPr lang="ru-RU" smtClean="0"/>
              <a:t>16.09.2022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lt.hse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lang.hse.ru/cafl/language_clubs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hyperlink" Target="https://clt.hse.ru/professiona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lt.hse.ru/information" TargetMode="External"/><Relationship Id="rId3" Type="http://schemas.openxmlformats.org/officeDocument/2006/relationships/hyperlink" Target="https://clt.hse.ru/language" TargetMode="External"/><Relationship Id="rId7" Type="http://schemas.openxmlformats.org/officeDocument/2006/relationships/hyperlink" Target="https://clt.hse.ru/tests" TargetMode="External"/><Relationship Id="rId2" Type="http://schemas.openxmlformats.org/officeDocument/2006/relationships/hyperlink" Target="https://clt.hse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ang.hse.ru/cafl/language_clubs" TargetMode="External"/><Relationship Id="rId5" Type="http://schemas.openxmlformats.org/officeDocument/2006/relationships/hyperlink" Target="https://www.hse.ru/plus" TargetMode="External"/><Relationship Id="rId4" Type="http://schemas.openxmlformats.org/officeDocument/2006/relationships/hyperlink" Target="https://clt.hse.ru/professiona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lt.hse.r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clt.hse.ru/languag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lt.hse.ru/test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lt.hse.ru/pk_e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14292" y="332656"/>
            <a:ext cx="7008574" cy="1800474"/>
          </a:xfrm>
        </p:spPr>
        <p:txBody>
          <a:bodyPr rtlCol="0"/>
          <a:lstStyle/>
          <a:p>
            <a:pPr algn="ctr" rtl="0"/>
            <a:r>
              <a:rPr lang="ru-RU" dirty="0"/>
              <a:t>День открытых дверей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14292" y="2492896"/>
            <a:ext cx="7008574" cy="4032448"/>
          </a:xfrm>
        </p:spPr>
        <p:txBody>
          <a:bodyPr rtlCol="0">
            <a:normAutofit fontScale="85000" lnSpcReduction="20000"/>
          </a:bodyPr>
          <a:lstStyle/>
          <a:p>
            <a:pPr algn="ctr" rtl="0">
              <a:lnSpc>
                <a:spcPct val="160000"/>
              </a:lnSpc>
            </a:pPr>
            <a:r>
              <a:rPr lang="ru-RU" sz="3900" b="1" dirty="0"/>
              <a:t>Центра языковой и методической подготовки</a:t>
            </a:r>
          </a:p>
          <a:p>
            <a:pPr algn="ctr" rtl="0">
              <a:lnSpc>
                <a:spcPct val="160000"/>
              </a:lnSpc>
            </a:pPr>
            <a:r>
              <a:rPr lang="en-GB" sz="3900" b="1" dirty="0">
                <a:hlinkClick r:id="rId3"/>
              </a:rPr>
              <a:t>https://clt.hse.ru/</a:t>
            </a:r>
            <a:r>
              <a:rPr lang="ru-RU" sz="3900" b="1" dirty="0"/>
              <a:t> </a:t>
            </a:r>
          </a:p>
          <a:p>
            <a:pPr algn="ctr" rtl="0"/>
            <a:endParaRPr lang="ru-RU" sz="3600" dirty="0"/>
          </a:p>
          <a:p>
            <a:pPr algn="ctr" rtl="0"/>
            <a:endParaRPr lang="ru-RU" sz="3000" dirty="0"/>
          </a:p>
          <a:p>
            <a:pPr algn="ctr" rtl="0"/>
            <a:r>
              <a:rPr lang="ru-RU" sz="3000" dirty="0"/>
              <a:t>17 сентября </a:t>
            </a:r>
          </a:p>
          <a:p>
            <a:pPr algn="ctr" rtl="0"/>
            <a:endParaRPr lang="ru-RU" sz="3000" dirty="0"/>
          </a:p>
          <a:p>
            <a:pPr algn="ctr" rtl="0"/>
            <a:r>
              <a:rPr lang="ru-RU" sz="3000" dirty="0"/>
              <a:t>12:00 – 14:00</a:t>
            </a:r>
          </a:p>
        </p:txBody>
      </p:sp>
      <p:pic>
        <p:nvPicPr>
          <p:cNvPr id="1026" name="Рисунок 1">
            <a:extLst>
              <a:ext uri="{FF2B5EF4-FFF2-40B4-BE49-F238E27FC236}">
                <a16:creationId xmlns:a16="http://schemas.microsoft.com/office/drawing/2014/main" id="{2411D006-55BA-49C2-5935-49EFE9868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68" y="116632"/>
            <a:ext cx="151288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908720"/>
            <a:ext cx="10157354" cy="904528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ru-RU" dirty="0"/>
              <a:t>Вторые иностранные языки (1): </a:t>
            </a:r>
            <a:r>
              <a:rPr lang="ru-RU" b="1" dirty="0"/>
              <a:t>преимущества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09" y="1988840"/>
            <a:ext cx="10157354" cy="4470400"/>
          </a:xfrm>
        </p:spPr>
        <p:txBody>
          <a:bodyPr rtlCol="0">
            <a:normAutofit fontScale="77500" lnSpcReduction="20000"/>
          </a:bodyPr>
          <a:lstStyle/>
          <a:p>
            <a:pPr marL="685800" lvl="0" indent="-6858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сдать экзамены на международные сертификаты,</a:t>
            </a: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обучение в зарубежных вузах,</a:t>
            </a: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построить успешную карьеру в международной компании,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</a:pP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понять историю и культурные различия других стран и народов,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</a:pP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более яркие впечатления от зарубежных поездок.</a:t>
            </a: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8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dirty="0"/>
              <a:t>Вторые иностранные языки (2): </a:t>
            </a:r>
            <a:r>
              <a:rPr lang="ru-RU" b="1" dirty="0"/>
              <a:t>возможности </a:t>
            </a:r>
            <a:r>
              <a:rPr lang="en-GB" sz="2000" b="1" dirty="0">
                <a:hlinkClick r:id="rId3"/>
              </a:rPr>
              <a:t>https://lang.hse.ru/cafl/language_clubs</a:t>
            </a:r>
            <a:r>
              <a:rPr lang="ru-RU" sz="2000" b="1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EE4862-B8A4-4C73-7E50-D6BA4C746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72841" y="1542693"/>
            <a:ext cx="6643142" cy="579603"/>
          </a:xfr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AFD52C-C2F5-45FF-80BA-E2B733E6F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12" y="2228748"/>
            <a:ext cx="1655842" cy="1452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E4F7FF-2721-4830-E07E-B3B7B8957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153" y="2228748"/>
            <a:ext cx="1732730" cy="14353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93B4C5-1A03-24C5-D048-1255FBD3D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011" y="2256661"/>
            <a:ext cx="2069950" cy="14330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78D87C-4703-B102-D5CD-050D353D0C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2089" y="2246650"/>
            <a:ext cx="3682924" cy="14330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6B196B-A57C-5029-A49D-C0D4F53106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964" y="3870460"/>
            <a:ext cx="7992888" cy="2789374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116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048544"/>
          </a:xfrm>
        </p:spPr>
        <p:txBody>
          <a:bodyPr rtlCol="0"/>
          <a:lstStyle/>
          <a:p>
            <a:pPr rtl="0"/>
            <a:r>
              <a:rPr lang="ru-RU" dirty="0"/>
              <a:t>Вышка +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09" y="1196752"/>
            <a:ext cx="10157354" cy="4975448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/>
              <a:t>Дополнительные опции к образовательным программам студентов НИУ ВШЭ</a:t>
            </a:r>
          </a:p>
          <a:p>
            <a:pPr marL="0" indent="0" rtl="0">
              <a:lnSpc>
                <a:spcPct val="150000"/>
              </a:lnSpc>
              <a:spcBef>
                <a:spcPts val="0"/>
              </a:spcBef>
              <a:buNone/>
            </a:pPr>
            <a:endParaRPr lang="ru-RU" dirty="0"/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 ВЫШКА + (Бакалавр+, Магистр+, Аспирант+) включены  программы по специализированным программам по английскому языку и вторым иностранным языкам.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по вторым иностранным языкам вносятся в диплом выпускников НИУ ВШЭ.</a:t>
            </a:r>
          </a:p>
          <a:p>
            <a:pPr marL="0" indent="0" rtl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0DDFF0-95A1-588B-D6C3-2773C03C0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668" y="5229200"/>
            <a:ext cx="3032888" cy="1184791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972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7DCA1-6E79-51E6-E309-2328AF50A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Программы профессиональной переподготовки </a:t>
            </a:r>
            <a:r>
              <a:rPr lang="en-GB" sz="2000" b="1" dirty="0">
                <a:hlinkClick r:id="rId2"/>
              </a:rPr>
              <a:t>https://clt.hse.ru/professional</a:t>
            </a:r>
            <a:r>
              <a:rPr lang="ru-RU" sz="2000" b="1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027A7B-5A48-C736-418D-7CB7B7A03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5900" y="1628800"/>
            <a:ext cx="3308674" cy="226982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7C36CA-6900-AEC1-0616-1F402CE8D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492" y="1639002"/>
            <a:ext cx="3308674" cy="22818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4EA97C-A611-4138-93D3-674493CCA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815" y="4365104"/>
            <a:ext cx="3331743" cy="22864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538A91-2652-8558-348B-31625BD04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6446" y="4357845"/>
            <a:ext cx="3331743" cy="22937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543E9A-8023-84EE-6C65-2A71BCCB9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0673" y="3429000"/>
            <a:ext cx="1076657" cy="1397000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281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8AF43-FA85-14C7-7A9C-38E402C2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28910"/>
            <a:ext cx="10580851" cy="1397000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Переводчик в сфере профессиональной коммуникации (1)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157A2C-420A-3E73-6D2F-AFE38AC79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5769" y="2618004"/>
            <a:ext cx="1542678" cy="415852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 cmpd="dbl">
            <a:solidFill>
              <a:schemeClr val="accent2">
                <a:lumMod val="50000"/>
                <a:alpha val="97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3FFABE-D89B-6357-8C62-A7A4C93A2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46" y="1701922"/>
            <a:ext cx="3048722" cy="663320"/>
          </a:xfrm>
          <a:prstGeom prst="rect">
            <a:avLst/>
          </a:prstGeom>
          <a:ln w="19050" cmpd="dbl"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415E4A-A3A5-CD94-4B14-DF03F9AF1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47" y="2875165"/>
            <a:ext cx="3041141" cy="869743"/>
          </a:xfrm>
          <a:prstGeom prst="rect">
            <a:avLst/>
          </a:prstGeom>
          <a:ln w="19050" cmpd="dbl">
            <a:solidFill>
              <a:schemeClr val="accent2">
                <a:lumMod val="5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3C2637-7D61-955E-18D9-EA7448B15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628" y="1655293"/>
            <a:ext cx="3384376" cy="790208"/>
          </a:xfrm>
          <a:prstGeom prst="rect">
            <a:avLst/>
          </a:prstGeom>
          <a:ln w="19050" cmpd="dbl">
            <a:solidFill>
              <a:schemeClr val="accent2">
                <a:lumMod val="50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F5E5F3-1511-D30A-C24B-A55135F11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628" y="2840240"/>
            <a:ext cx="3384376" cy="850263"/>
          </a:xfrm>
          <a:prstGeom prst="rect">
            <a:avLst/>
          </a:prstGeom>
          <a:ln w="19050" cmpd="dbl">
            <a:solidFill>
              <a:schemeClr val="accent2">
                <a:lumMod val="50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9BE8C7-DCB0-A572-F3C3-572DCAFA5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4976" y="4249200"/>
            <a:ext cx="3440038" cy="420724"/>
          </a:xfrm>
          <a:prstGeom prst="rect">
            <a:avLst/>
          </a:prstGeom>
          <a:ln w="31750">
            <a:solidFill>
              <a:schemeClr val="accent2">
                <a:lumMod val="50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3168AE9-AA3A-0402-FB37-B58A2743D6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7025" y="5301208"/>
            <a:ext cx="9635939" cy="1349606"/>
          </a:xfrm>
          <a:prstGeom prst="rect">
            <a:avLst/>
          </a:prstGeom>
          <a:ln w="22225">
            <a:solidFill>
              <a:schemeClr val="accent2">
                <a:lumMod val="50000"/>
              </a:schemeClr>
            </a:solidFill>
          </a:ln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F54D728-FD3A-3507-EDC3-1CE2F41F5F2D}"/>
              </a:ext>
            </a:extLst>
          </p:cNvPr>
          <p:cNvCxnSpPr>
            <a:endCxn id="11" idx="1"/>
          </p:cNvCxnSpPr>
          <p:nvPr/>
        </p:nvCxnSpPr>
        <p:spPr>
          <a:xfrm flipV="1">
            <a:off x="6918447" y="2050397"/>
            <a:ext cx="1120181" cy="56760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90F3D602-A197-92FD-855C-11043B1EB2BF}"/>
              </a:ext>
            </a:extLst>
          </p:cNvPr>
          <p:cNvCxnSpPr>
            <a:endCxn id="7" idx="3"/>
          </p:cNvCxnSpPr>
          <p:nvPr/>
        </p:nvCxnSpPr>
        <p:spPr>
          <a:xfrm flipH="1" flipV="1">
            <a:off x="4263168" y="2033582"/>
            <a:ext cx="1112601" cy="58442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070D858D-8F09-B9AC-64AD-1042BE46A4F2}"/>
              </a:ext>
            </a:extLst>
          </p:cNvPr>
          <p:cNvCxnSpPr>
            <a:endCxn id="9" idx="3"/>
          </p:cNvCxnSpPr>
          <p:nvPr/>
        </p:nvCxnSpPr>
        <p:spPr>
          <a:xfrm flipH="1">
            <a:off x="4255588" y="3031268"/>
            <a:ext cx="1120181" cy="27876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36EE98E-5165-572D-7A6C-34E69E57DF94}"/>
              </a:ext>
            </a:extLst>
          </p:cNvPr>
          <p:cNvCxnSpPr>
            <a:endCxn id="13" idx="1"/>
          </p:cNvCxnSpPr>
          <p:nvPr/>
        </p:nvCxnSpPr>
        <p:spPr>
          <a:xfrm>
            <a:off x="6918447" y="3031268"/>
            <a:ext cx="1120181" cy="23410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BA837780-BD0C-5916-658C-13E4E9B1C1A1}"/>
              </a:ext>
            </a:extLst>
          </p:cNvPr>
          <p:cNvCxnSpPr>
            <a:stCxn id="15" idx="2"/>
          </p:cNvCxnSpPr>
          <p:nvPr/>
        </p:nvCxnSpPr>
        <p:spPr>
          <a:xfrm flipH="1">
            <a:off x="3214093" y="4669924"/>
            <a:ext cx="3030902" cy="52298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E2D799D2-797E-B655-F4D0-860E96E05C5B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>
            <a:off x="6244995" y="4669924"/>
            <a:ext cx="0" cy="63128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CDAED97E-07E0-75A1-FF5C-3166696D8BA8}"/>
              </a:ext>
            </a:extLst>
          </p:cNvPr>
          <p:cNvCxnSpPr>
            <a:stCxn id="15" idx="2"/>
          </p:cNvCxnSpPr>
          <p:nvPr/>
        </p:nvCxnSpPr>
        <p:spPr>
          <a:xfrm>
            <a:off x="6244995" y="4669924"/>
            <a:ext cx="3233794" cy="52298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22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CDC8-DB65-5BFE-1D00-D4E604BD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76200"/>
            <a:ext cx="10580851" cy="1397000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Переводчик в сфере профессиональной коммуникации (2)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D1C4B1F-11C6-0990-8023-76413C2E9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812" y="3556156"/>
            <a:ext cx="10156825" cy="8974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0163B3-FE74-DA1E-5FE2-B32505C2E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28" y="1497814"/>
            <a:ext cx="4200748" cy="607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26DBE1-DA8D-A953-EFD7-D26619DE7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28" y="2255675"/>
            <a:ext cx="3984724" cy="4944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9DA1D3-F899-0ED5-2C2C-60A282BC1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93" y="4599389"/>
            <a:ext cx="10850865" cy="6804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812319-612E-8AE0-1899-9869B5CC7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93" y="2900474"/>
            <a:ext cx="7505551" cy="4832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F04DB4-B906-35FA-868C-174D2D872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812" y="5425586"/>
            <a:ext cx="6310437" cy="1313028"/>
          </a:xfrm>
          <a:prstGeom prst="rect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86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2F88D-375F-AD0B-78FE-4062D060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304800"/>
            <a:ext cx="10157354" cy="1397000"/>
          </a:xfrm>
        </p:spPr>
        <p:txBody>
          <a:bodyPr/>
          <a:lstStyle/>
          <a:p>
            <a:r>
              <a:rPr lang="ru-RU" dirty="0"/>
              <a:t>Английский язык и межкультурная корпоративная коммуникация (1)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E77A4621-50B1-95F2-ACC3-8319E3C3C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831" y="1794737"/>
            <a:ext cx="8356113" cy="51562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для тех, кому интересно работать в международных компаниях и общаться с представителями различных культур </a:t>
            </a:r>
            <a:endParaRPr lang="ru-RU" dirty="0"/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наличие высшего/незаконченного высшего образования, владение английским языком на уровне не ниже основного порогового (B1+)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очный (3 занятия в неделю по 3-4 академических часа)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английский и русский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1,5 года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диплом о профессиональной переподготовке НИУ ВШЭ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5755A4-BFAB-9839-3BC4-5343789B0732}"/>
              </a:ext>
            </a:extLst>
          </p:cNvPr>
          <p:cNvSpPr/>
          <p:nvPr/>
        </p:nvSpPr>
        <p:spPr>
          <a:xfrm>
            <a:off x="460535" y="2807821"/>
            <a:ext cx="2175997" cy="95755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УСЛОВИЯ </a:t>
            </a:r>
          </a:p>
          <a:p>
            <a:pPr algn="ctr"/>
            <a:r>
              <a:rPr lang="ru-RU" dirty="0"/>
              <a:t>ПРИЁМА: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AFDE61-8E64-227C-A187-C9EC87CE9488}"/>
              </a:ext>
            </a:extLst>
          </p:cNvPr>
          <p:cNvSpPr/>
          <p:nvPr/>
        </p:nvSpPr>
        <p:spPr>
          <a:xfrm>
            <a:off x="476292" y="4809591"/>
            <a:ext cx="2160240" cy="43204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ЯЗЫК: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CC1569-59CC-7342-1997-DD0E52C6DB2E}"/>
              </a:ext>
            </a:extLst>
          </p:cNvPr>
          <p:cNvSpPr/>
          <p:nvPr/>
        </p:nvSpPr>
        <p:spPr>
          <a:xfrm>
            <a:off x="476292" y="4103602"/>
            <a:ext cx="2160240" cy="43204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ФОРМАТ: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27C618-F769-AA7C-4DD5-A6BC0AD85DCE}"/>
              </a:ext>
            </a:extLst>
          </p:cNvPr>
          <p:cNvSpPr/>
          <p:nvPr/>
        </p:nvSpPr>
        <p:spPr>
          <a:xfrm>
            <a:off x="460535" y="5972922"/>
            <a:ext cx="2160240" cy="43204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ДОКУМЕНТ: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F8481B-1831-5C52-C7B2-55D051ADAEB8}"/>
              </a:ext>
            </a:extLst>
          </p:cNvPr>
          <p:cNvSpPr/>
          <p:nvPr/>
        </p:nvSpPr>
        <p:spPr>
          <a:xfrm>
            <a:off x="460535" y="5426956"/>
            <a:ext cx="2664296" cy="43204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ДЛИТЕЛЬНОСТЬ: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08AC7F2-6068-6B37-C0A9-3B5F8FB7AC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7894612" y="2903758"/>
            <a:ext cx="3960440" cy="396044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431DB15-012E-274B-24F0-F69CA2130FCF}"/>
              </a:ext>
            </a:extLst>
          </p:cNvPr>
          <p:cNvSpPr/>
          <p:nvPr/>
        </p:nvSpPr>
        <p:spPr>
          <a:xfrm>
            <a:off x="500397" y="1923942"/>
            <a:ext cx="2160240" cy="43204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ДЛЯ КОГО:</a:t>
            </a:r>
          </a:p>
        </p:txBody>
      </p:sp>
    </p:spTree>
    <p:extLst>
      <p:ext uri="{BB962C8B-B14F-4D97-AF65-F5344CB8AC3E}">
        <p14:creationId xmlns:p14="http://schemas.microsoft.com/office/powerpoint/2010/main" val="243167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75EDC-8CBF-00F4-B0EA-2D390F3E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Английский язык и межкультурная корпоративная коммуникация (2)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C4A2B1A-6596-C634-4F34-88D3E75A5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011148"/>
              </p:ext>
            </p:extLst>
          </p:nvPr>
        </p:nvGraphicFramePr>
        <p:xfrm>
          <a:off x="693812" y="1628800"/>
          <a:ext cx="10771842" cy="48158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295000">
                  <a:extLst>
                    <a:ext uri="{9D8B030D-6E8A-4147-A177-3AD203B41FA5}">
                      <a16:colId xmlns:a16="http://schemas.microsoft.com/office/drawing/2014/main" val="80149800"/>
                    </a:ext>
                  </a:extLst>
                </a:gridCol>
                <a:gridCol w="3532634">
                  <a:extLst>
                    <a:ext uri="{9D8B030D-6E8A-4147-A177-3AD203B41FA5}">
                      <a16:colId xmlns:a16="http://schemas.microsoft.com/office/drawing/2014/main" val="3638202532"/>
                    </a:ext>
                  </a:extLst>
                </a:gridCol>
                <a:gridCol w="3944208">
                  <a:extLst>
                    <a:ext uri="{9D8B030D-6E8A-4147-A177-3AD203B41FA5}">
                      <a16:colId xmlns:a16="http://schemas.microsoft.com/office/drawing/2014/main" val="1907457751"/>
                    </a:ext>
                  </a:extLst>
                </a:gridCol>
              </a:tblGrid>
              <a:tr h="428304">
                <a:tc>
                  <a:txBody>
                    <a:bodyPr/>
                    <a:lstStyle/>
                    <a:p>
                      <a:r>
                        <a:rPr lang="ru-RU" dirty="0"/>
                        <a:t>Английский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Межкультурность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Корпоративность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392945"/>
                  </a:ext>
                </a:extLst>
              </a:tr>
              <a:tr h="1650642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Английский язык для межкультурной коммуникации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Английский язык в сфере деловой коммуникации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Английский язык для кросс-культурной корпоративной коммуникации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Индивидуальный коучинг по английскому языку к каждому курсу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Теория и практика межкультурной коммуникации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Управление межкультурными корпоративными проектами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Управление конфликтами в межкультурной корпоративной среде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Публичные выступления и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спичрайтинг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Бизнес-риторика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Веб-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райтинг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и контент-менеджмент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Корпоративная культура и деловая коммуникация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Организационная коммуникация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Организационная психология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04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CF775-BAF5-EBC4-BDDA-C71A39E36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04" y="76200"/>
            <a:ext cx="10945216" cy="1397000"/>
          </a:xfrm>
        </p:spPr>
        <p:txBody>
          <a:bodyPr/>
          <a:lstStyle/>
          <a:p>
            <a:r>
              <a:rPr lang="ru-RU" dirty="0"/>
              <a:t>Преподаватель английского языка (1)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06AE34-E6DD-C291-F8F9-968C81CE3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12" y="1701800"/>
            <a:ext cx="10580851" cy="44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Для кого:</a:t>
            </a:r>
          </a:p>
          <a:p>
            <a:r>
              <a:rPr lang="ru-RU" dirty="0"/>
              <a:t>Всем, кто хочет освоить новую профессию преподавателя английского языка</a:t>
            </a:r>
          </a:p>
          <a:p>
            <a:r>
              <a:rPr lang="ru-RU" dirty="0"/>
              <a:t>Действующим репетиторам, желающим повысить квалификацию и получить официальное право преподавать английский язык</a:t>
            </a:r>
          </a:p>
          <a:p>
            <a:r>
              <a:rPr lang="ru-RU" dirty="0"/>
              <a:t>Действующим учителям других направлений, которые хотят освоить новую область</a:t>
            </a:r>
          </a:p>
          <a:p>
            <a:r>
              <a:rPr lang="ru-RU" dirty="0"/>
              <a:t>Студентам смежных специальностей, которые хотят получить дополнительную профессию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3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BEC02-D654-FEF0-1D4B-FB7C58B23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76200"/>
            <a:ext cx="11161240" cy="1397000"/>
          </a:xfrm>
        </p:spPr>
        <p:txBody>
          <a:bodyPr/>
          <a:lstStyle/>
          <a:p>
            <a:r>
              <a:rPr lang="ru-RU" dirty="0"/>
              <a:t>Преподаватель английского языка (2)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E14208-DF39-DD6D-F562-226D03F6E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48235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Что вы будете изучать</a:t>
            </a:r>
          </a:p>
          <a:p>
            <a:r>
              <a:rPr lang="ru-RU" dirty="0"/>
              <a:t>Государственная политика РФ в сфере образования</a:t>
            </a:r>
          </a:p>
          <a:p>
            <a:r>
              <a:rPr lang="ru-RU" dirty="0"/>
              <a:t>Культура стран изучаемого языка</a:t>
            </a:r>
          </a:p>
          <a:p>
            <a:r>
              <a:rPr lang="ru-RU" dirty="0"/>
              <a:t>Педагогика и психология</a:t>
            </a:r>
          </a:p>
          <a:p>
            <a:r>
              <a:rPr lang="ru-RU" dirty="0"/>
              <a:t>Теория и методика преподавания иностранного языка</a:t>
            </a:r>
          </a:p>
          <a:p>
            <a:r>
              <a:rPr lang="ru-RU" dirty="0"/>
              <a:t>Практика и культура устной и письменной речи английского языка</a:t>
            </a:r>
          </a:p>
          <a:p>
            <a:r>
              <a:rPr lang="ru-RU" dirty="0"/>
              <a:t>Практическая фонетика английского языка</a:t>
            </a:r>
          </a:p>
          <a:p>
            <a:r>
              <a:rPr lang="ru-RU" dirty="0"/>
              <a:t>Практическая грамматика английского языка</a:t>
            </a:r>
          </a:p>
          <a:p>
            <a:r>
              <a:rPr lang="ru-RU" dirty="0"/>
              <a:t>Современные цифровые технологии в преподавании иностранного языка</a:t>
            </a:r>
          </a:p>
          <a:p>
            <a:r>
              <a:rPr lang="ru-RU" dirty="0"/>
              <a:t>Педагогическая практика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72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Программа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ru-RU" dirty="0"/>
          </a:p>
          <a:p>
            <a:pPr marL="450215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1F386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языковых курсов и программ 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1F386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викторины и мастер-классы 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1F386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беседа с академическими руководителями программ 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1F386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 консультации </a:t>
            </a:r>
          </a:p>
          <a:p>
            <a:pPr marL="450215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1F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чаепитие 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49F3BE-CAAB-3555-D52A-736E34D9F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691" y="1810626"/>
            <a:ext cx="919719" cy="8663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25B7B2-CCA9-1C50-D82B-EA0BBED98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436" y="2779532"/>
            <a:ext cx="888850" cy="740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A993EF-AB4B-0899-7655-7DB54AC28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1570" y="2996952"/>
            <a:ext cx="944614" cy="1116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82121-4720-2681-A963-E9187EE8D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460" y="4262562"/>
            <a:ext cx="967740" cy="6711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69EBAE-BC2A-EFE7-2C97-56087BA0E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124" y="5013176"/>
            <a:ext cx="1013460" cy="6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0A1AA-F8CA-A78F-6156-CF0E513D9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04" y="76200"/>
            <a:ext cx="11017223" cy="1397000"/>
          </a:xfrm>
        </p:spPr>
        <p:txBody>
          <a:bodyPr/>
          <a:lstStyle/>
          <a:p>
            <a:r>
              <a:rPr lang="ru-RU" dirty="0"/>
              <a:t>Преподаватель английского языка (3)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F8FD02-AB9E-B4EC-F524-9538EC551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1701800"/>
            <a:ext cx="11305255" cy="508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Продолжительность общая в часах</a:t>
            </a:r>
            <a:r>
              <a:rPr lang="ru-RU" dirty="0"/>
              <a:t>	782 часа</a:t>
            </a:r>
          </a:p>
          <a:p>
            <a:pPr marL="0" indent="0">
              <a:buNone/>
            </a:pPr>
            <a:r>
              <a:rPr lang="ru-RU" b="1" dirty="0"/>
              <a:t>Формат обучения</a:t>
            </a:r>
            <a:r>
              <a:rPr lang="ru-RU" dirty="0"/>
              <a:t>	Очный</a:t>
            </a:r>
          </a:p>
          <a:p>
            <a:pPr marL="0" indent="0">
              <a:buNone/>
            </a:pPr>
            <a:r>
              <a:rPr lang="ru-RU" b="1" dirty="0"/>
              <a:t>Состав группы</a:t>
            </a:r>
            <a:r>
              <a:rPr lang="ru-RU" dirty="0"/>
              <a:t>	               Нормативная численность группы 12 человек</a:t>
            </a:r>
          </a:p>
          <a:p>
            <a:pPr marL="0" indent="0">
              <a:buNone/>
            </a:pPr>
            <a:r>
              <a:rPr lang="ru-RU" b="1" dirty="0"/>
              <a:t>Условия приёма</a:t>
            </a:r>
            <a:r>
              <a:rPr lang="ru-RU" dirty="0"/>
              <a:t>	Лица, имеющие высшее или среднее профессиональное образование, лица, получающие высшее образование, владеющие английским языком на уровне не ниже В1 по Общеевропейской классификации уровней языковой компетенции / CEFR </a:t>
            </a:r>
          </a:p>
          <a:p>
            <a:pPr marL="0" indent="0">
              <a:buNone/>
            </a:pPr>
            <a:r>
              <a:rPr lang="ru-RU" b="1" dirty="0"/>
              <a:t>Режим занятий</a:t>
            </a:r>
            <a:r>
              <a:rPr lang="ru-RU" dirty="0"/>
              <a:t>	               Занятия проходят по понедельникам, средам и пятницам с 18.30 до 21.20 на Покровском бульваре 11.</a:t>
            </a:r>
          </a:p>
          <a:p>
            <a:pPr marL="0" indent="0">
              <a:buNone/>
            </a:pPr>
            <a:r>
              <a:rPr lang="ru-RU" b="1" dirty="0"/>
              <a:t>Документ об окончании </a:t>
            </a:r>
            <a:r>
              <a:rPr lang="ru-RU" dirty="0"/>
              <a:t>Диплом о профессиональной  переподготовке НИУ ВШЭ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02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9B90B-389F-E5B9-7036-53AA22B60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Дополнительная информация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5D7269-04DE-47E0-8BAB-88111A731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Сайт ЦЯМП </a:t>
            </a:r>
            <a:r>
              <a:rPr lang="en-US" sz="2400" dirty="0">
                <a:hlinkClick r:id="rId2"/>
              </a:rPr>
              <a:t>https://clt.hse.ru/</a:t>
            </a:r>
            <a:r>
              <a:rPr lang="ru-RU" sz="2400" dirty="0"/>
              <a:t> </a:t>
            </a:r>
            <a:endParaRPr lang="ru-RU" dirty="0"/>
          </a:p>
          <a:p>
            <a:r>
              <a:rPr lang="ru-RU" dirty="0"/>
              <a:t>Языковые программы </a:t>
            </a:r>
            <a:r>
              <a:rPr lang="en-GB" dirty="0">
                <a:hlinkClick r:id="rId3"/>
              </a:rPr>
              <a:t>https://clt.hse.ru/language</a:t>
            </a:r>
            <a:r>
              <a:rPr lang="ru-RU" dirty="0"/>
              <a:t> </a:t>
            </a:r>
          </a:p>
          <a:p>
            <a:r>
              <a:rPr lang="ru-RU" dirty="0"/>
              <a:t>Программы профессиональной подготовки </a:t>
            </a:r>
            <a:r>
              <a:rPr lang="en-GB" dirty="0">
                <a:hlinkClick r:id="rId4"/>
              </a:rPr>
              <a:t>https://clt.hse.ru/professional</a:t>
            </a:r>
            <a:r>
              <a:rPr lang="ru-RU" dirty="0"/>
              <a:t> </a:t>
            </a:r>
          </a:p>
          <a:p>
            <a:r>
              <a:rPr lang="ru-RU" dirty="0"/>
              <a:t> Вышка + </a:t>
            </a:r>
            <a:r>
              <a:rPr lang="en-GB" dirty="0">
                <a:hlinkClick r:id="rId5"/>
              </a:rPr>
              <a:t>https://www.hse.ru/plus</a:t>
            </a:r>
            <a:r>
              <a:rPr lang="ru-RU" dirty="0"/>
              <a:t> </a:t>
            </a:r>
          </a:p>
          <a:p>
            <a:r>
              <a:rPr lang="ru-RU" dirty="0"/>
              <a:t>Клубы вторых иностранных языков </a:t>
            </a:r>
            <a:r>
              <a:rPr lang="en-GB" dirty="0">
                <a:hlinkClick r:id="rId6"/>
              </a:rPr>
              <a:t>https://lang.hse.ru/cafl/language_clubs</a:t>
            </a:r>
            <a:r>
              <a:rPr lang="ru-RU" dirty="0"/>
              <a:t> </a:t>
            </a:r>
          </a:p>
          <a:p>
            <a:r>
              <a:rPr lang="ru-RU" sz="2400" dirty="0"/>
              <a:t>Тесты на определение уровня </a:t>
            </a:r>
            <a:r>
              <a:rPr lang="en-GB" sz="2400" dirty="0">
                <a:hlinkClick r:id="rId7"/>
              </a:rPr>
              <a:t>https://clt.hse.ru/tests</a:t>
            </a:r>
            <a:r>
              <a:rPr lang="ru-RU" sz="2400" dirty="0"/>
              <a:t> </a:t>
            </a:r>
          </a:p>
          <a:p>
            <a:r>
              <a:rPr lang="ru-RU" dirty="0"/>
              <a:t>Информация для поступающих </a:t>
            </a:r>
            <a:r>
              <a:rPr lang="en-GB" dirty="0">
                <a:hlinkClick r:id="rId8"/>
              </a:rPr>
              <a:t>https://clt.hse.ru/information</a:t>
            </a:r>
            <a:r>
              <a:rPr lang="ru-RU" dirty="0"/>
              <a:t> </a:t>
            </a:r>
            <a:br>
              <a:rPr lang="ru-RU" sz="2400" dirty="0"/>
            </a:br>
            <a:r>
              <a:rPr lang="ru-RU" sz="2400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3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6C83D-F5A6-7F4B-EA77-08E80CC0D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260648"/>
            <a:ext cx="10157354" cy="720080"/>
          </a:xfrm>
        </p:spPr>
        <p:txBody>
          <a:bodyPr/>
          <a:lstStyle/>
          <a:p>
            <a:r>
              <a:rPr lang="ru-RU" dirty="0"/>
              <a:t>Викторины и мастер-классы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862A8-43DD-F4A6-ABAC-4FC050865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12" y="1052736"/>
            <a:ext cx="10580851" cy="554461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b="1" dirty="0"/>
              <a:t>Английский язык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i="1" dirty="0"/>
              <a:t>Ведущий:</a:t>
            </a:r>
            <a:r>
              <a:rPr lang="ru-RU" dirty="0"/>
              <a:t> Виктор Петрович Макаренко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i="1" dirty="0"/>
              <a:t>Ауд.</a:t>
            </a:r>
            <a:r>
              <a:rPr lang="ru-RU" dirty="0"/>
              <a:t> </a:t>
            </a:r>
            <a:r>
              <a:rPr lang="en-GB" b="1" dirty="0"/>
              <a:t>D510</a:t>
            </a:r>
            <a:endParaRPr lang="ru-RU" b="1" dirty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ru-RU" dirty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b="1" dirty="0"/>
              <a:t>Китайский и испанский языки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b="0" i="1" dirty="0">
                <a:solidFill>
                  <a:srgbClr val="000000"/>
                </a:solidFill>
                <a:effectLst/>
              </a:rPr>
              <a:t>Ведущие: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Долгих Ольга Михайловна и Сапожникова Анастасия Сергеевна </a:t>
            </a:r>
            <a:endParaRPr lang="ru-RU" dirty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i="1" dirty="0"/>
              <a:t>Ауд.</a:t>
            </a:r>
            <a:r>
              <a:rPr lang="ru-RU" dirty="0"/>
              <a:t> </a:t>
            </a:r>
            <a:r>
              <a:rPr lang="en-GB" b="1" dirty="0"/>
              <a:t>D5</a:t>
            </a:r>
            <a:r>
              <a:rPr lang="ru-RU" b="1" dirty="0"/>
              <a:t>03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en-GB" dirty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b="1" dirty="0"/>
              <a:t>Французский, немецкий и итальянский языки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i="1" dirty="0"/>
              <a:t>Ведущие:</a:t>
            </a:r>
            <a:r>
              <a:rPr lang="ru-RU" dirty="0"/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Котерева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Софья Владимировна,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b="0" i="0" dirty="0">
                <a:solidFill>
                  <a:srgbClr val="000000"/>
                </a:solidFill>
                <a:effectLst/>
              </a:rPr>
              <a:t>Баранова Анна Юрьевна,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b="0" i="0" dirty="0">
                <a:solidFill>
                  <a:srgbClr val="000000"/>
                </a:solidFill>
                <a:effectLst/>
              </a:rPr>
              <a:t>Малютина Ксения Сергеевна и Макаренко Анастасия Павловна </a:t>
            </a:r>
            <a:endParaRPr lang="ru-RU" dirty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i="1" dirty="0"/>
              <a:t>Ауд.</a:t>
            </a:r>
            <a:r>
              <a:rPr lang="ru-RU" dirty="0"/>
              <a:t> </a:t>
            </a:r>
            <a:r>
              <a:rPr lang="en-GB" b="1" dirty="0"/>
              <a:t>D506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6F6695-DF7A-01FA-3C57-386D659B1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569" y="1248432"/>
            <a:ext cx="818515" cy="5873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70FC46-98FC-F928-26BA-4E0A04AF8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457" y="2527807"/>
            <a:ext cx="911669" cy="5737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34923F-DA7A-0926-FCAD-E5932E8D6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405" y="2538617"/>
            <a:ext cx="876935" cy="58674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0BB56E-0FCB-5AE6-66F0-1712DA3D8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084" y="4554332"/>
            <a:ext cx="845820" cy="614045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1AF909-A596-FB58-4579-FA419FBBA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220" y="5116269"/>
            <a:ext cx="812800" cy="533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77AF65-BFF7-C68A-A07F-7AF9B09B3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748" y="5382969"/>
            <a:ext cx="807720" cy="537210"/>
          </a:xfrm>
          <a:prstGeom prst="rect">
            <a:avLst/>
          </a:prstGeom>
          <a:ln w="12700">
            <a:solidFill>
              <a:srgbClr val="70AD47">
                <a:lumMod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9466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7BF97-7149-9315-D732-A7402798E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Беседа с академическими руководителями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395619-6908-1463-C476-8884FF601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3600" b="1" dirty="0"/>
              <a:t>Захарова Анна Викторовна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400" i="1" dirty="0"/>
              <a:t>Академический руководитель программы «Переводчик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400" i="1" dirty="0"/>
              <a:t>в сфере профессиональной коммуникации», преподаватель ЦЯ</a:t>
            </a:r>
            <a:r>
              <a:rPr lang="ru-RU" i="1" dirty="0"/>
              <a:t>МП ауд. </a:t>
            </a:r>
            <a:r>
              <a:rPr lang="en-GB" b="1" dirty="0"/>
              <a:t>D510</a:t>
            </a:r>
            <a:endParaRPr lang="ru-RU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i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3600" b="1" dirty="0"/>
              <a:t>Журавлёва Анна Петровна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400" i="1" dirty="0"/>
              <a:t>Академический руководитель программы «Английский язык и межкультурная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400" i="1" dirty="0"/>
              <a:t>корпоративная коммуникация», преподаватель ЦЯМП </a:t>
            </a:r>
            <a:r>
              <a:rPr lang="ru-RU" i="1" dirty="0"/>
              <a:t>ауд. </a:t>
            </a:r>
            <a:r>
              <a:rPr lang="en-GB" b="1" dirty="0"/>
              <a:t>D510</a:t>
            </a:r>
            <a:endParaRPr lang="ru-RU" sz="2400" i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3600" b="1" dirty="0"/>
              <a:t>Суворова Юлия Александровна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400" i="1" dirty="0"/>
              <a:t>Академический руководитель программы «Преподаватель английского/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400" i="1" dirty="0"/>
              <a:t>немецкого языка»,  преподаватель ЦЯМП </a:t>
            </a:r>
            <a:r>
              <a:rPr lang="ru-RU" i="1" dirty="0"/>
              <a:t>ауд. </a:t>
            </a:r>
            <a:r>
              <a:rPr lang="en-GB" b="1" dirty="0"/>
              <a:t>D510</a:t>
            </a:r>
            <a:endParaRPr lang="ru-RU" sz="2400" i="1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683940-EA84-146A-987A-20000BFEE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369" y="1279368"/>
            <a:ext cx="1533739" cy="14190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E10A6A-BD07-EA52-848D-72912953C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369" y="2772410"/>
            <a:ext cx="1516629" cy="13989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A76D9B-4501-4A9A-E804-78D6F7EFA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5369" y="4241575"/>
            <a:ext cx="1516629" cy="14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5FCD8-7A0E-F192-9DC8-82947D26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Индивидуальные консультации с менеджерами программ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0815F3-D1D1-224F-C27C-6C0B9AAC1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50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r>
              <a:rPr lang="ru-RU" sz="3600" dirty="0"/>
              <a:t>Елисеева Галина Ивановна </a:t>
            </a:r>
          </a:p>
          <a:p>
            <a:pPr marL="0" indent="0">
              <a:buNone/>
            </a:pPr>
            <a:r>
              <a:rPr lang="en-GB" b="1" dirty="0"/>
              <a:t>D510</a:t>
            </a:r>
            <a:endParaRPr lang="ru-RU" b="1" dirty="0"/>
          </a:p>
          <a:p>
            <a:pPr marL="0" indent="0">
              <a:buNone/>
            </a:pPr>
            <a:r>
              <a:rPr lang="ru-RU" sz="3600" dirty="0"/>
              <a:t>Голованова Ирина </a:t>
            </a:r>
            <a:r>
              <a:rPr lang="ru-RU" sz="3600" dirty="0" err="1"/>
              <a:t>Гурьевна</a:t>
            </a:r>
            <a:endParaRPr lang="ru-RU" sz="3600" dirty="0"/>
          </a:p>
          <a:p>
            <a:pPr marL="0" indent="0">
              <a:buNone/>
            </a:pPr>
            <a:r>
              <a:rPr lang="en-GB" b="1" dirty="0"/>
              <a:t>D503</a:t>
            </a:r>
            <a:endParaRPr lang="ru-RU" b="1" dirty="0"/>
          </a:p>
          <a:p>
            <a:pPr marL="0" indent="0">
              <a:buNone/>
            </a:pPr>
            <a:r>
              <a:rPr lang="ru-RU" sz="3600" dirty="0"/>
              <a:t>Калачева Вера Алексеевна</a:t>
            </a:r>
            <a:endParaRPr lang="en-GB" sz="3600" dirty="0"/>
          </a:p>
          <a:p>
            <a:pPr marL="0" indent="0">
              <a:buNone/>
            </a:pPr>
            <a:r>
              <a:rPr lang="en-GB" sz="2600" b="1" dirty="0"/>
              <a:t>D506</a:t>
            </a:r>
            <a:endParaRPr lang="ru-RU" sz="2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80EBB0-9409-7BC7-2405-3F42773B8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212" y="1701800"/>
            <a:ext cx="1428864" cy="135850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89B210-3BC8-5333-8156-FFDAC4092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520" y="3475317"/>
            <a:ext cx="1500207" cy="1465851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34CDD9-8006-618F-23B1-CE5A0D6AE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212" y="5202516"/>
            <a:ext cx="1547611" cy="1465851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28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79F81-1085-A9CB-78F1-F8B7A4C2A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Чаепитие </a:t>
            </a:r>
            <a:r>
              <a:rPr lang="ru-RU" dirty="0">
                <a:solidFill>
                  <a:schemeClr val="tx1"/>
                </a:solidFill>
              </a:rPr>
              <a:t>ауд. </a:t>
            </a:r>
            <a:r>
              <a:rPr lang="en-GB" dirty="0">
                <a:solidFill>
                  <a:schemeClr val="tx1"/>
                </a:solidFill>
              </a:rPr>
              <a:t>D510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0D2639-FD92-BFD6-6097-691284A8B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209" y="1701800"/>
            <a:ext cx="6383606" cy="4470400"/>
          </a:xfrm>
          <a:effectLst>
            <a:reflection blurRad="1270000" stA="45000" endPos="65000" dist="50800" dir="5400000" sy="-100000" algn="bl" rotWithShape="0"/>
            <a:softEdge rad="95472"/>
          </a:effectLst>
        </p:spPr>
      </p:pic>
    </p:spTree>
    <p:extLst>
      <p:ext uri="{BB962C8B-B14F-4D97-AF65-F5344CB8AC3E}">
        <p14:creationId xmlns:p14="http://schemas.microsoft.com/office/powerpoint/2010/main" val="26823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14292" y="332656"/>
            <a:ext cx="7008574" cy="1800474"/>
          </a:xfrm>
        </p:spPr>
        <p:txBody>
          <a:bodyPr rtlCol="0"/>
          <a:lstStyle/>
          <a:p>
            <a:pPr algn="ctr" rtl="0"/>
            <a:r>
              <a:rPr lang="ru-RU" dirty="0"/>
              <a:t>Ж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14292" y="2492896"/>
            <a:ext cx="7008574" cy="4032448"/>
          </a:xfrm>
        </p:spPr>
        <p:txBody>
          <a:bodyPr rtlCol="0">
            <a:normAutofit/>
          </a:bodyPr>
          <a:lstStyle/>
          <a:p>
            <a:pPr algn="ctr" rtl="0">
              <a:lnSpc>
                <a:spcPct val="160000"/>
              </a:lnSpc>
            </a:pPr>
            <a:r>
              <a:rPr lang="ru-RU" sz="3900" b="1" dirty="0"/>
              <a:t>Центр языковой и методической подготовки</a:t>
            </a:r>
          </a:p>
          <a:p>
            <a:pPr algn="ctr" rtl="0">
              <a:lnSpc>
                <a:spcPct val="160000"/>
              </a:lnSpc>
            </a:pPr>
            <a:r>
              <a:rPr lang="en-GB" sz="3900" b="1" dirty="0">
                <a:hlinkClick r:id="rId3"/>
              </a:rPr>
              <a:t>https://clt.hse.ru/</a:t>
            </a:r>
            <a:r>
              <a:rPr lang="ru-RU" sz="3900" b="1" dirty="0"/>
              <a:t> </a:t>
            </a:r>
          </a:p>
          <a:p>
            <a:pPr algn="ctr" rtl="0"/>
            <a:endParaRPr lang="ru-RU" sz="3600" dirty="0"/>
          </a:p>
          <a:p>
            <a:pPr algn="ctr" rtl="0"/>
            <a:endParaRPr lang="ru-RU" sz="3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890E1C-17EF-EC2B-42A1-929906419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369" y="542943"/>
            <a:ext cx="5874420" cy="194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6C83D-F5A6-7F4B-EA77-08E80CC0D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260648"/>
            <a:ext cx="10157354" cy="720080"/>
          </a:xfrm>
        </p:spPr>
        <p:txBody>
          <a:bodyPr/>
          <a:lstStyle/>
          <a:p>
            <a:r>
              <a:rPr lang="ru-RU" dirty="0"/>
              <a:t>Викторины и мастер-классы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862A8-43DD-F4A6-ABAC-4FC050865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12" y="1052736"/>
            <a:ext cx="10580851" cy="554461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b="1" dirty="0"/>
              <a:t>Английский язык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i="1" dirty="0"/>
              <a:t>Ведущий:</a:t>
            </a:r>
            <a:r>
              <a:rPr lang="ru-RU" dirty="0"/>
              <a:t> Виктор Петрович Макаренко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i="1" dirty="0"/>
              <a:t>Ауд.</a:t>
            </a:r>
            <a:r>
              <a:rPr lang="ru-RU" dirty="0"/>
              <a:t> </a:t>
            </a:r>
            <a:r>
              <a:rPr lang="en-GB" b="1" dirty="0"/>
              <a:t>D510</a:t>
            </a:r>
            <a:endParaRPr lang="ru-RU" b="1" dirty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ru-RU" dirty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b="1" dirty="0"/>
              <a:t>Китайский и испанский языки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b="0" i="1" dirty="0">
                <a:solidFill>
                  <a:srgbClr val="000000"/>
                </a:solidFill>
                <a:effectLst/>
              </a:rPr>
              <a:t>Ведущие: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Долгих Ольга Михайловна и Сапожникова Анастасия Сергеевна </a:t>
            </a:r>
            <a:endParaRPr lang="ru-RU" dirty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i="1" dirty="0"/>
              <a:t>Ауд.</a:t>
            </a:r>
            <a:r>
              <a:rPr lang="ru-RU" dirty="0"/>
              <a:t> </a:t>
            </a:r>
            <a:r>
              <a:rPr lang="en-GB" b="1" dirty="0"/>
              <a:t>D5</a:t>
            </a:r>
            <a:r>
              <a:rPr lang="ru-RU" b="1" dirty="0"/>
              <a:t>03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en-GB" dirty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b="1" dirty="0"/>
              <a:t>Французский, немецкий и итальянский языки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i="1" dirty="0"/>
              <a:t>Ведущие:</a:t>
            </a:r>
            <a:r>
              <a:rPr lang="ru-RU" dirty="0"/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Котерева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Софья Владимировна,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b="0" i="0" dirty="0">
                <a:solidFill>
                  <a:srgbClr val="000000"/>
                </a:solidFill>
                <a:effectLst/>
              </a:rPr>
              <a:t>Баранова Анна Юрьевна,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b="0" i="0" dirty="0">
                <a:solidFill>
                  <a:srgbClr val="000000"/>
                </a:solidFill>
                <a:effectLst/>
              </a:rPr>
              <a:t>Малютина Ксения Сергеевна и Макаренко Анастасия Павловна </a:t>
            </a:r>
            <a:endParaRPr lang="ru-RU" dirty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i="1" dirty="0"/>
              <a:t>Ауд.</a:t>
            </a:r>
            <a:r>
              <a:rPr lang="ru-RU" dirty="0"/>
              <a:t> </a:t>
            </a:r>
            <a:r>
              <a:rPr lang="en-GB" b="1" dirty="0"/>
              <a:t>D506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6F6695-DF7A-01FA-3C57-386D659B1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569" y="1248432"/>
            <a:ext cx="818515" cy="5873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70FC46-98FC-F928-26BA-4E0A04AF8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457" y="2527807"/>
            <a:ext cx="911669" cy="5737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34923F-DA7A-0926-FCAD-E5932E8D6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405" y="2538617"/>
            <a:ext cx="876935" cy="58674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0BB56E-0FCB-5AE6-66F0-1712DA3D8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084" y="4554332"/>
            <a:ext cx="845820" cy="614045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1AF909-A596-FB58-4579-FA419FBBA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220" y="5116269"/>
            <a:ext cx="812800" cy="533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77AF65-BFF7-C68A-A07F-7AF9B09B3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748" y="5382969"/>
            <a:ext cx="807720" cy="537210"/>
          </a:xfrm>
          <a:prstGeom prst="rect">
            <a:avLst/>
          </a:prstGeom>
          <a:ln w="12700">
            <a:solidFill>
              <a:srgbClr val="70AD47">
                <a:lumMod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0721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8EF57-E0F7-47F9-2C52-37442364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04528"/>
          </a:xfrm>
        </p:spPr>
        <p:txBody>
          <a:bodyPr/>
          <a:lstStyle/>
          <a:p>
            <a:r>
              <a:rPr lang="ru-RU" dirty="0"/>
              <a:t>Ведущие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BD3005-3C15-95AC-533A-3CE5D9F65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980728"/>
            <a:ext cx="10508843" cy="561662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b="1" dirty="0"/>
              <a:t>Барановская Татьяна Артуровна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i="1" dirty="0"/>
              <a:t>Директор ЦЯМП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b="1" dirty="0"/>
              <a:t>Захарова Анна Викторовна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i="1" dirty="0"/>
              <a:t>Академический руководитель программы «Переводчик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i="1" dirty="0"/>
              <a:t>в сфере профессиональной коммуникации», преподаватель ЦЯМП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/>
              <a:t>Журавлёва Анна Петровна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i="1" dirty="0"/>
              <a:t>Академический руководитель программы «Английский язык и межкультурная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i="1" dirty="0"/>
              <a:t>корпоративная коммуникация», преподаватель ЦЯМП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/>
              <a:t>Суворова Юлия Александровна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i="1" dirty="0"/>
              <a:t>Академический руководитель программы «Преподаватель английского/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i="1" dirty="0"/>
              <a:t>немецкого языка»,  преподаватель ЦЯМП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D6A5D7-9ED2-022D-F952-F7239F019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531" y="585800"/>
            <a:ext cx="1108312" cy="1062392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A966C5-1C2E-29DC-FA9F-19FEF76B8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916" y="2081427"/>
            <a:ext cx="1101691" cy="1019299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EEB410-4E0B-E590-4ECC-081617565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372" y="3622549"/>
            <a:ext cx="1084581" cy="1000446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FAB89F-7CE7-AF72-8410-A5B586397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3452" y="5109950"/>
            <a:ext cx="1062420" cy="1000446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24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215186"/>
            <a:ext cx="10157354" cy="97653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/>
              <a:t>Центр языковой и методической подготовки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09" y="1052736"/>
            <a:ext cx="10157354" cy="5119464"/>
          </a:xfrm>
        </p:spPr>
        <p:txBody>
          <a:bodyPr rtlCol="0">
            <a:normAutofit/>
          </a:bodyPr>
          <a:lstStyle/>
          <a:p>
            <a:pPr marL="0" indent="0" algn="ctr" rtl="0">
              <a:buNone/>
            </a:pPr>
            <a:endParaRPr lang="ru-RU" sz="2800" dirty="0"/>
          </a:p>
          <a:p>
            <a:pPr marL="0" indent="0" algn="r" rtl="0">
              <a:buNone/>
            </a:pPr>
            <a:r>
              <a:rPr lang="ru-RU" sz="2800" b="1" dirty="0"/>
              <a:t>Факты и цифры:</a:t>
            </a:r>
          </a:p>
          <a:p>
            <a:pPr marL="0" indent="0" rtl="0">
              <a:buNone/>
            </a:pPr>
            <a:endParaRPr lang="ru-RU" sz="3200" dirty="0"/>
          </a:p>
          <a:p>
            <a:pPr rtl="0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125C52-8C50-C91F-2537-EE2EA1EB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637" y="2029272"/>
            <a:ext cx="2066925" cy="67349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EFA5AE-F452-CE1C-30CA-ADBEC7AC0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882" y="2464654"/>
            <a:ext cx="1698502" cy="74358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DD5097-C2BB-0259-D454-09E54A119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80" y="1488430"/>
            <a:ext cx="1694681" cy="75243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63A4BB-69DE-EB58-C6A2-F984C54EB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020" y="2906614"/>
            <a:ext cx="1494605" cy="74358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2E22E9-555E-1FDE-524D-1632D8B5D3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7198" y="3428999"/>
            <a:ext cx="3714495" cy="111442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766F0E-A4E0-D439-2BE2-266EF1225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6795" y="4773582"/>
            <a:ext cx="495300" cy="3905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3E52FA-71E9-D0C0-8D49-491E3AD64A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086" y="3933056"/>
            <a:ext cx="4354237" cy="2674838"/>
          </a:xfrm>
          <a:prstGeom prst="rect">
            <a:avLst/>
          </a:prstGeom>
          <a:effectLst>
            <a:outerShdw blurRad="50800" dist="38100" dir="16200000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9B04D0-79D8-481F-7761-9CF5AEB3C4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5518" y="5522165"/>
            <a:ext cx="3686175" cy="7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C2A87-9F14-2467-BB3B-ED816E5AD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>
            <a:normAutofit/>
          </a:bodyPr>
          <a:lstStyle/>
          <a:p>
            <a:r>
              <a:rPr lang="ru-RU" dirty="0"/>
              <a:t>Иностранные языки </a:t>
            </a:r>
            <a:r>
              <a:rPr lang="en-GB" sz="1800" b="1" dirty="0">
                <a:hlinkClick r:id="rId2"/>
              </a:rPr>
              <a:t>https://clt.hse.ru/language</a:t>
            </a:r>
            <a:r>
              <a:rPr lang="ru-RU" sz="1800" b="1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64079-D957-5727-0E80-41DC07343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340768"/>
            <a:ext cx="10508843" cy="489654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7E9BA1-6C12-7EB7-5481-AB698ED4B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23" y="1078624"/>
            <a:ext cx="10040908" cy="223984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F0C02F-3135-8AEA-B1A4-EB2B47A83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41" y="2612659"/>
            <a:ext cx="10314850" cy="235276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3AF5AB-6055-5ADB-72F2-6DF9DF6E1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418" y="4480713"/>
            <a:ext cx="6636311" cy="211664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7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 rtlCol="0"/>
          <a:lstStyle/>
          <a:p>
            <a:pPr rtl="0"/>
            <a:r>
              <a:rPr lang="ru-RU" dirty="0"/>
              <a:t>Возможности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09" y="1268760"/>
            <a:ext cx="10157354" cy="4903440"/>
          </a:xfrm>
        </p:spPr>
        <p:txBody>
          <a:bodyPr rtlCol="0"/>
          <a:lstStyle/>
          <a:p>
            <a:pPr marL="742950" indent="-742950" algn="l">
              <a:buFont typeface="Wingdings" pitchFamily="2" charset="2"/>
              <a:buChar char="§"/>
            </a:pP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уровни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языковой подготовки</a:t>
            </a:r>
          </a:p>
          <a:p>
            <a:pPr marL="0" indent="0" algn="l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изучение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 с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продвинутого </a:t>
            </a:r>
          </a:p>
          <a:p>
            <a:pPr marL="0" indent="0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уровня</a:t>
            </a:r>
          </a:p>
          <a:p>
            <a:pPr>
              <a:lnSpc>
                <a:spcPct val="10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тестирование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уровень владения языком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(на сайте ЦЯМП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https://clt.hse.ru/tests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marL="0" indent="0" algn="l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>
              <a:buFont typeface="Wingdings" pitchFamily="2" charset="2"/>
              <a:buChar char="§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019DED-F46D-EACF-089F-D176224AF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580" y="785770"/>
            <a:ext cx="3229152" cy="1498454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1725FE-B231-B8DD-BE2C-844D995CA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7348" y="2636912"/>
            <a:ext cx="1725841" cy="1591300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5BFAA4-17D0-DBE7-3EE2-A8E563738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2801" y="4941168"/>
            <a:ext cx="2980389" cy="1303336"/>
          </a:xfrm>
          <a:prstGeom prst="rect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32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Английский язык (1) </a:t>
            </a:r>
            <a:r>
              <a:rPr lang="en-GB" sz="1800" b="1" dirty="0">
                <a:hlinkClick r:id="rId3"/>
              </a:rPr>
              <a:t>https://clt.hse.ru/pk_eng</a:t>
            </a:r>
            <a:r>
              <a:rPr lang="ru-RU" sz="1800" b="1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D8E6E7-750B-1CB8-17A7-A3FAB139C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57350" y="2222500"/>
            <a:ext cx="9077325" cy="3429000"/>
          </a:xfrm>
          <a:ln w="254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2719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264568"/>
          </a:xfrm>
        </p:spPr>
        <p:txBody>
          <a:bodyPr rtlCol="0"/>
          <a:lstStyle/>
          <a:p>
            <a:pPr rtl="0"/>
            <a:r>
              <a:rPr lang="ru-RU" dirty="0"/>
              <a:t>Английский язык (2)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228396-D478-AFA3-35C4-963542EB2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7829" y="1701799"/>
            <a:ext cx="9916982" cy="4862343"/>
          </a:xfrm>
          <a:ln w="254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79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120552"/>
          </a:xfrm>
        </p:spPr>
        <p:txBody>
          <a:bodyPr rtlCol="0"/>
          <a:lstStyle/>
          <a:p>
            <a:pPr rtl="0"/>
            <a:r>
              <a:rPr lang="ru-RU" dirty="0"/>
              <a:t>Английский язык (3)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84C14A-01C1-7F32-7444-FC1FFC373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7467"/>
          <a:stretch/>
        </p:blipFill>
        <p:spPr>
          <a:xfrm>
            <a:off x="909837" y="1628800"/>
            <a:ext cx="9784910" cy="2592288"/>
          </a:xfrm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id="{6E22B566-C85E-28B4-261C-C5180E89F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992" r="33768"/>
          <a:stretch/>
        </p:blipFill>
        <p:spPr>
          <a:xfrm>
            <a:off x="2422004" y="4221088"/>
            <a:ext cx="6480719" cy="22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Презентация &quot;День открытых дверей в классе&quot;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976420_TF03460507.potx" id="{8CAEB682-77FC-48E6-8096-ACAA76022EB9}" vid="{16ED71BE-33C8-4C00-95DF-D4E9B708036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“День открытых дверей в классе”</Template>
  <TotalTime>817</TotalTime>
  <Words>962</Words>
  <Application>Microsoft Office PowerPoint</Application>
  <PresentationFormat>Произвольный</PresentationFormat>
  <Paragraphs>204</Paragraphs>
  <Slides>27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Times New Roman</vt:lpstr>
      <vt:lpstr>Wingdings</vt:lpstr>
      <vt:lpstr>Презентация "День открытых дверей в классе"</vt:lpstr>
      <vt:lpstr>День открытых дверей</vt:lpstr>
      <vt:lpstr>Программа</vt:lpstr>
      <vt:lpstr>Ведущие</vt:lpstr>
      <vt:lpstr>Центр языковой и методической подготовки</vt:lpstr>
      <vt:lpstr>Иностранные языки https://clt.hse.ru/language </vt:lpstr>
      <vt:lpstr>Возможности</vt:lpstr>
      <vt:lpstr>Английский язык (1) https://clt.hse.ru/pk_eng </vt:lpstr>
      <vt:lpstr>Английский язык (2)</vt:lpstr>
      <vt:lpstr>Английский язык (3)</vt:lpstr>
      <vt:lpstr>Вторые иностранные языки (1): преимущества</vt:lpstr>
      <vt:lpstr>Вторые иностранные языки (2): возможности https://lang.hse.ru/cafl/language_clubs </vt:lpstr>
      <vt:lpstr>Вышка +</vt:lpstr>
      <vt:lpstr>Программы профессиональной переподготовки https://clt.hse.ru/professional </vt:lpstr>
      <vt:lpstr>Переводчик в сфере профессиональной коммуникации (1)</vt:lpstr>
      <vt:lpstr>Переводчик в сфере профессиональной коммуникации (2)</vt:lpstr>
      <vt:lpstr>Английский язык и межкультурная корпоративная коммуникация (1)</vt:lpstr>
      <vt:lpstr>Английский язык и межкультурная корпоративная коммуникация (2)</vt:lpstr>
      <vt:lpstr>Преподаватель английского языка (1)</vt:lpstr>
      <vt:lpstr>Преподаватель английского языка (2)</vt:lpstr>
      <vt:lpstr>Преподаватель английского языка (3)</vt:lpstr>
      <vt:lpstr>Дополнительная информация</vt:lpstr>
      <vt:lpstr>Викторины и мастер-классы</vt:lpstr>
      <vt:lpstr>Беседа с академическими руководителями</vt:lpstr>
      <vt:lpstr>Индивидуальные консультации с менеджерами программ</vt:lpstr>
      <vt:lpstr>Чаепитие ауд. D510</vt:lpstr>
      <vt:lpstr>Ж</vt:lpstr>
      <vt:lpstr>Викторины и мастер-классы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открытых дверей</dc:title>
  <dc:creator>Анна Захарова</dc:creator>
  <cp:lastModifiedBy>Анна Захарова</cp:lastModifiedBy>
  <cp:revision>24</cp:revision>
  <dcterms:created xsi:type="dcterms:W3CDTF">2022-09-14T08:16:59Z</dcterms:created>
  <dcterms:modified xsi:type="dcterms:W3CDTF">2022-09-16T19:06:21Z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